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42786300" cy="302641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2087230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4174463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6261696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8348926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10436156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12523388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14610621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16697853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4631"/>
  </p:normalViewPr>
  <p:slideViewPr>
    <p:cSldViewPr snapToGrid="0" snapToObjects="1">
      <p:cViewPr>
        <p:scale>
          <a:sx n="24" d="100"/>
          <a:sy n="24" d="100"/>
        </p:scale>
        <p:origin x="15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174194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174463" latinLnBrk="0">
      <a:defRPr sz="1200">
        <a:latin typeface="+mj-lt"/>
        <a:ea typeface="+mj-ea"/>
        <a:cs typeface="+mj-cs"/>
        <a:sym typeface="Calibri"/>
      </a:defRPr>
    </a:lvl1pPr>
    <a:lvl2pPr indent="228600" defTabSz="4174463" latinLnBrk="0">
      <a:defRPr sz="1200">
        <a:latin typeface="+mj-lt"/>
        <a:ea typeface="+mj-ea"/>
        <a:cs typeface="+mj-cs"/>
        <a:sym typeface="Calibri"/>
      </a:defRPr>
    </a:lvl2pPr>
    <a:lvl3pPr indent="457200" defTabSz="4174463" latinLnBrk="0">
      <a:defRPr sz="1200">
        <a:latin typeface="+mj-lt"/>
        <a:ea typeface="+mj-ea"/>
        <a:cs typeface="+mj-cs"/>
        <a:sym typeface="Calibri"/>
      </a:defRPr>
    </a:lvl3pPr>
    <a:lvl4pPr indent="685800" defTabSz="4174463" latinLnBrk="0">
      <a:defRPr sz="1200">
        <a:latin typeface="+mj-lt"/>
        <a:ea typeface="+mj-ea"/>
        <a:cs typeface="+mj-cs"/>
        <a:sym typeface="Calibri"/>
      </a:defRPr>
    </a:lvl4pPr>
    <a:lvl5pPr indent="914400" defTabSz="4174463" latinLnBrk="0">
      <a:defRPr sz="1200">
        <a:latin typeface="+mj-lt"/>
        <a:ea typeface="+mj-ea"/>
        <a:cs typeface="+mj-cs"/>
        <a:sym typeface="Calibri"/>
      </a:defRPr>
    </a:lvl5pPr>
    <a:lvl6pPr indent="1143000" defTabSz="4174463" latinLnBrk="0">
      <a:defRPr sz="1200">
        <a:latin typeface="+mj-lt"/>
        <a:ea typeface="+mj-ea"/>
        <a:cs typeface="+mj-cs"/>
        <a:sym typeface="Calibri"/>
      </a:defRPr>
    </a:lvl6pPr>
    <a:lvl7pPr indent="1371600" defTabSz="4174463" latinLnBrk="0">
      <a:defRPr sz="1200">
        <a:latin typeface="+mj-lt"/>
        <a:ea typeface="+mj-ea"/>
        <a:cs typeface="+mj-cs"/>
        <a:sym typeface="Calibri"/>
      </a:defRPr>
    </a:lvl7pPr>
    <a:lvl8pPr indent="1600200" defTabSz="4174463" latinLnBrk="0">
      <a:defRPr sz="1200">
        <a:latin typeface="+mj-lt"/>
        <a:ea typeface="+mj-ea"/>
        <a:cs typeface="+mj-cs"/>
        <a:sym typeface="Calibri"/>
      </a:defRPr>
    </a:lvl8pPr>
    <a:lvl9pPr indent="1828800" defTabSz="4174463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06475" y="685800"/>
            <a:ext cx="48450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710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208059" y="9403919"/>
            <a:ext cx="36378122" cy="648743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19296" y="17152622"/>
            <a:ext cx="29955648" cy="773281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91477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1829541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274431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365908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idx="1"/>
          </p:nvPr>
        </p:nvSpPr>
        <p:spPr>
          <a:xfrm>
            <a:off x="2186881" y="5068901"/>
            <a:ext cx="38512592" cy="1997379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31026062" y="1213614"/>
            <a:ext cx="9627356" cy="2582265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xfrm>
            <a:off x="2140825" y="1213614"/>
            <a:ext cx="28580313" cy="25822652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xfrm>
            <a:off x="2186881" y="5068901"/>
            <a:ext cx="38512592" cy="1997379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3379578" y="19449589"/>
            <a:ext cx="36374944" cy="6010884"/>
          </a:xfrm>
          <a:prstGeom prst="rect">
            <a:avLst/>
          </a:prstGeom>
        </p:spPr>
        <p:txBody>
          <a:bodyPr anchor="t"/>
          <a:lstStyle>
            <a:lvl1pPr>
              <a:defRPr sz="8100" cap="all"/>
            </a:lvl1pPr>
          </a:lstStyle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9578" y="12828723"/>
            <a:ext cx="36374944" cy="662086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900"/>
              </a:spcBef>
              <a:buSzTx/>
              <a:buFontTx/>
              <a:buNone/>
              <a:defRPr sz="4000">
                <a:solidFill>
                  <a:srgbClr val="888888"/>
                </a:solidFill>
              </a:defRPr>
            </a:lvl1pPr>
            <a:lvl2pPr marL="0" indent="914770">
              <a:spcBef>
                <a:spcPts val="900"/>
              </a:spcBef>
              <a:buSzTx/>
              <a:buFontTx/>
              <a:buNone/>
              <a:defRPr sz="4000">
                <a:solidFill>
                  <a:srgbClr val="888888"/>
                </a:solidFill>
              </a:defRPr>
            </a:lvl2pPr>
            <a:lvl3pPr marL="0" indent="1829541">
              <a:spcBef>
                <a:spcPts val="900"/>
              </a:spcBef>
              <a:buSzTx/>
              <a:buFontTx/>
              <a:buNone/>
              <a:defRPr sz="4000">
                <a:solidFill>
                  <a:srgbClr val="888888"/>
                </a:solidFill>
              </a:defRPr>
            </a:lvl3pPr>
            <a:lvl4pPr marL="0" indent="2744310">
              <a:spcBef>
                <a:spcPts val="900"/>
              </a:spcBef>
              <a:buSzTx/>
              <a:buFontTx/>
              <a:buNone/>
              <a:defRPr sz="4000">
                <a:solidFill>
                  <a:srgbClr val="888888"/>
                </a:solidFill>
              </a:defRPr>
            </a:lvl4pPr>
            <a:lvl5pPr marL="0" indent="3659080">
              <a:spcBef>
                <a:spcPts val="900"/>
              </a:spcBef>
              <a:buSzTx/>
              <a:buFontTx/>
              <a:buNone/>
              <a:defRPr sz="40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2140825" y="7062471"/>
            <a:ext cx="19102245" cy="19973796"/>
          </a:xfrm>
          <a:prstGeom prst="rect">
            <a:avLst/>
          </a:prstGeom>
        </p:spPr>
        <p:txBody>
          <a:bodyPr/>
          <a:lstStyle>
            <a:lvl1pPr>
              <a:spcBef>
                <a:spcPts val="1300"/>
              </a:spcBef>
              <a:defRPr sz="5700"/>
            </a:lvl1pPr>
            <a:lvl2pPr marL="1593701" indent="-678931">
              <a:spcBef>
                <a:spcPts val="1300"/>
              </a:spcBef>
              <a:defRPr sz="5700"/>
            </a:lvl2pPr>
            <a:lvl3pPr marL="2481314" indent="-651773">
              <a:spcBef>
                <a:spcPts val="1300"/>
              </a:spcBef>
              <a:defRPr sz="5700"/>
            </a:lvl3pPr>
            <a:lvl4pPr marL="3489195" indent="-744884">
              <a:spcBef>
                <a:spcPts val="1300"/>
              </a:spcBef>
              <a:defRPr sz="5700"/>
            </a:lvl4pPr>
            <a:lvl5pPr marL="4403965" indent="-744883">
              <a:spcBef>
                <a:spcPts val="1300"/>
              </a:spcBef>
              <a:defRPr sz="5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140823" y="6776542"/>
            <a:ext cx="18908494" cy="2821176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1100"/>
              </a:spcBef>
              <a:buSzTx/>
              <a:buFontTx/>
              <a:buNone/>
              <a:defRPr sz="4800" b="1"/>
            </a:lvl1pPr>
            <a:lvl2pPr marL="0" indent="914770">
              <a:spcBef>
                <a:spcPts val="1100"/>
              </a:spcBef>
              <a:buSzTx/>
              <a:buFontTx/>
              <a:buNone/>
              <a:defRPr sz="4800" b="1"/>
            </a:lvl2pPr>
            <a:lvl3pPr marL="0" indent="1829541">
              <a:spcBef>
                <a:spcPts val="1100"/>
              </a:spcBef>
              <a:buSzTx/>
              <a:buFontTx/>
              <a:buNone/>
              <a:defRPr sz="4800" b="1"/>
            </a:lvl3pPr>
            <a:lvl4pPr marL="0" indent="2744310">
              <a:spcBef>
                <a:spcPts val="1100"/>
              </a:spcBef>
              <a:buSzTx/>
              <a:buFontTx/>
              <a:buNone/>
              <a:defRPr sz="4800" b="1"/>
            </a:lvl4pPr>
            <a:lvl5pPr marL="0" indent="3659080">
              <a:spcBef>
                <a:spcPts val="1100"/>
              </a:spcBef>
              <a:buSzTx/>
              <a:buFontTx/>
              <a:buNone/>
              <a:defRPr sz="48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1738570" y="6776542"/>
            <a:ext cx="18914848" cy="2821176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1100"/>
              </a:spcBef>
              <a:buSzTx/>
              <a:buFontTx/>
              <a:buNone/>
              <a:defRPr sz="4800" b="1"/>
            </a:pPr>
            <a:endParaRPr/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itle Text"/>
          <p:cNvSpPr txBox="1">
            <a:spLocks noGrp="1"/>
          </p:cNvSpPr>
          <p:nvPr>
            <p:ph type="title"/>
          </p:nvPr>
        </p:nvSpPr>
        <p:spPr>
          <a:xfrm>
            <a:off x="2140823" y="1204083"/>
            <a:ext cx="14077345" cy="5130855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 txBox="1">
            <a:spLocks noGrp="1"/>
          </p:cNvSpPr>
          <p:nvPr>
            <p:ph type="body" idx="1"/>
          </p:nvPr>
        </p:nvSpPr>
        <p:spPr>
          <a:xfrm>
            <a:off x="16732729" y="1204083"/>
            <a:ext cx="23920688" cy="2583218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Text Placeholder 3"/>
          <p:cNvSpPr>
            <a:spLocks noGrp="1"/>
          </p:cNvSpPr>
          <p:nvPr>
            <p:ph type="body" sz="half" idx="13"/>
          </p:nvPr>
        </p:nvSpPr>
        <p:spPr>
          <a:xfrm>
            <a:off x="2140824" y="6334936"/>
            <a:ext cx="14077344" cy="2070133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600"/>
              </a:spcBef>
              <a:buSzTx/>
              <a:buFontTx/>
              <a:buNone/>
              <a:defRPr sz="2800"/>
            </a:pPr>
            <a:endParaRPr/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itle Text"/>
          <p:cNvSpPr txBox="1">
            <a:spLocks noGrp="1"/>
          </p:cNvSpPr>
          <p:nvPr>
            <p:ph type="title"/>
          </p:nvPr>
        </p:nvSpPr>
        <p:spPr>
          <a:xfrm>
            <a:off x="8388598" y="21187410"/>
            <a:ext cx="25677179" cy="2500298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84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8388598" y="2703627"/>
            <a:ext cx="25677179" cy="181597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88598" y="23687710"/>
            <a:ext cx="25677179" cy="355188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"/>
              </a:spcBef>
              <a:buSzTx/>
              <a:buFontTx/>
              <a:buNone/>
              <a:defRPr sz="2800"/>
            </a:lvl1pPr>
            <a:lvl2pPr marL="0" indent="914770">
              <a:spcBef>
                <a:spcPts val="600"/>
              </a:spcBef>
              <a:buSzTx/>
              <a:buFontTx/>
              <a:buNone/>
              <a:defRPr sz="2800"/>
            </a:lvl2pPr>
            <a:lvl3pPr marL="0" indent="1829541">
              <a:spcBef>
                <a:spcPts val="600"/>
              </a:spcBef>
              <a:buSzTx/>
              <a:buFontTx/>
              <a:buNone/>
              <a:defRPr sz="2800"/>
            </a:lvl3pPr>
            <a:lvl4pPr marL="0" indent="2744310">
              <a:spcBef>
                <a:spcPts val="600"/>
              </a:spcBef>
              <a:buSzTx/>
              <a:buFontTx/>
              <a:buNone/>
              <a:defRPr sz="2800"/>
            </a:lvl4pPr>
            <a:lvl5pPr marL="0" indent="3659080">
              <a:spcBef>
                <a:spcPts val="600"/>
              </a:spcBef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Picture 8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661" y="2"/>
            <a:ext cx="42792918" cy="30267276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139315" y="406323"/>
            <a:ext cx="38507670" cy="665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76" tIns="91476" rIns="91476" bIns="91476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2139315" y="7061623"/>
            <a:ext cx="38507670" cy="2320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76" tIns="91476" rIns="91476" bIns="91476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148795" y="28582650"/>
            <a:ext cx="504622" cy="551255"/>
          </a:xfrm>
          <a:prstGeom prst="rect">
            <a:avLst/>
          </a:prstGeom>
          <a:ln w="12700">
            <a:miter lim="400000"/>
          </a:ln>
        </p:spPr>
        <p:txBody>
          <a:bodyPr wrap="none" lIns="91476" tIns="91476" rIns="91476" bIns="91476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686077" marR="0" indent="-686077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1556714" marR="0" indent="-641944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–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2439387" marR="0" indent="-609846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3476126" marR="0" indent="-731815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–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4390897" marR="0" indent="-731815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»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5305668" marR="0" indent="-731815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6220438" marR="0" indent="-731815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7135209" marR="0" indent="-731816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8049979" marR="0" indent="-731816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2087230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4174463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6261696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8348926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0436156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12523388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14610621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16697853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Experiment as a Service</a:t>
            </a:r>
            <a:endParaRPr dirty="0"/>
          </a:p>
        </p:txBody>
      </p:sp>
      <p:sp>
        <p:nvSpPr>
          <p:cNvPr id="114" name="Rectangle 13"/>
          <p:cNvSpPr/>
          <p:nvPr/>
        </p:nvSpPr>
        <p:spPr>
          <a:xfrm>
            <a:off x="10283289" y="3461505"/>
            <a:ext cx="9101298" cy="8005572"/>
          </a:xfrm>
          <a:prstGeom prst="rect">
            <a:avLst/>
          </a:prstGeom>
          <a:gradFill>
            <a:gsLst>
              <a:gs pos="50000">
                <a:srgbClr val="949494">
                  <a:alpha val="10000"/>
                </a:srgbClr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" name="TextBox 15"/>
          <p:cNvSpPr txBox="1"/>
          <p:nvPr/>
        </p:nvSpPr>
        <p:spPr>
          <a:xfrm>
            <a:off x="10434918" y="3573260"/>
            <a:ext cx="8785411" cy="6909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91476" tIns="91476" rIns="91476" bIns="91476">
            <a:spAutoFit/>
          </a:bodyPr>
          <a:lstStyle/>
          <a:p>
            <a:pPr>
              <a:defRPr sz="5700" b="1">
                <a:solidFill>
                  <a:srgbClr val="2F99CD"/>
                </a:solidFill>
              </a:defRPr>
            </a:pPr>
            <a:r>
              <a:rPr dirty="0"/>
              <a:t>INTRODUCTION</a:t>
            </a:r>
          </a:p>
          <a:p>
            <a:pPr algn="just" defTabSz="1829541">
              <a:spcBef>
                <a:spcPts val="600"/>
              </a:spcBef>
              <a:defRPr sz="3000"/>
            </a:pPr>
            <a:r>
              <a:rPr lang="en-US" sz="3400" dirty="0"/>
              <a:t>Virtual Labs platform is a slew of services collaborating with each other while providing a mechanism to author and deliver content of Virtual Labs</a:t>
            </a:r>
            <a:r>
              <a:rPr lang="en-US" sz="3400" dirty="0" smtClean="0"/>
              <a:t>. </a:t>
            </a:r>
            <a:r>
              <a:rPr lang="en-US" sz="3400" dirty="0"/>
              <a:t>L</a:t>
            </a:r>
            <a:r>
              <a:rPr lang="en-US" sz="3400" dirty="0" smtClean="0"/>
              <a:t>ab </a:t>
            </a:r>
            <a:r>
              <a:rPr lang="en-US" sz="3400" dirty="0"/>
              <a:t>D</a:t>
            </a:r>
            <a:r>
              <a:rPr lang="en-US" sz="3400" dirty="0" smtClean="0"/>
              <a:t>ata Service (LDS), </a:t>
            </a:r>
            <a:r>
              <a:rPr lang="en-US" sz="3400" dirty="0"/>
              <a:t>C</a:t>
            </a:r>
            <a:r>
              <a:rPr lang="en-US" sz="3400" dirty="0" smtClean="0"/>
              <a:t>ontent Server, Resource Generator </a:t>
            </a:r>
            <a:r>
              <a:rPr lang="en-US" sz="3400" dirty="0"/>
              <a:t>and </a:t>
            </a:r>
            <a:r>
              <a:rPr lang="en-US" sz="3400" dirty="0" smtClean="0"/>
              <a:t>Translators </a:t>
            </a:r>
            <a:r>
              <a:rPr lang="en-US" sz="3400" dirty="0"/>
              <a:t>make up the core of the platform. Each experiment or a lab has a specification detailing the structure of an </a:t>
            </a:r>
            <a:r>
              <a:rPr lang="en-US" sz="3400" dirty="0" smtClean="0"/>
              <a:t>experiment and </a:t>
            </a:r>
            <a:r>
              <a:rPr lang="en-US" sz="3400" dirty="0"/>
              <a:t>this specification is the glue between authored content and delivered content</a:t>
            </a:r>
            <a:r>
              <a:rPr lang="en-US" sz="3400" dirty="0" smtClean="0"/>
              <a:t>.</a:t>
            </a:r>
          </a:p>
          <a:p>
            <a:pPr defTabSz="1829541">
              <a:spcBef>
                <a:spcPts val="600"/>
              </a:spcBef>
              <a:defRPr sz="3000"/>
            </a:pPr>
            <a:endParaRPr lang="en-US" sz="3000" dirty="0"/>
          </a:p>
        </p:txBody>
      </p:sp>
      <p:sp>
        <p:nvSpPr>
          <p:cNvPr id="116" name="Rectangle 16"/>
          <p:cNvSpPr/>
          <p:nvPr/>
        </p:nvSpPr>
        <p:spPr>
          <a:xfrm>
            <a:off x="930105" y="3461505"/>
            <a:ext cx="9101298" cy="8005572"/>
          </a:xfrm>
          <a:prstGeom prst="rect">
            <a:avLst/>
          </a:prstGeom>
          <a:gradFill>
            <a:gsLst>
              <a:gs pos="50000">
                <a:srgbClr val="949494">
                  <a:alpha val="10000"/>
                </a:srgbClr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" name="Rectangle 17"/>
          <p:cNvSpPr/>
          <p:nvPr/>
        </p:nvSpPr>
        <p:spPr>
          <a:xfrm>
            <a:off x="852422" y="11750539"/>
            <a:ext cx="18532165" cy="11676487"/>
          </a:xfrm>
          <a:prstGeom prst="rect">
            <a:avLst/>
          </a:prstGeom>
          <a:gradFill>
            <a:gsLst>
              <a:gs pos="50000">
                <a:srgbClr val="949494">
                  <a:alpha val="10000"/>
                </a:srgbClr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20" name="TextBox 20"/>
          <p:cNvSpPr txBox="1"/>
          <p:nvPr/>
        </p:nvSpPr>
        <p:spPr>
          <a:xfrm>
            <a:off x="1021476" y="11851605"/>
            <a:ext cx="18198853" cy="10787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91476" tIns="91476" rIns="91476" bIns="91476">
            <a:spAutoFit/>
          </a:bodyPr>
          <a:lstStyle/>
          <a:p>
            <a:pPr algn="just">
              <a:defRPr sz="5700" b="1">
                <a:solidFill>
                  <a:srgbClr val="2F99CD"/>
                </a:solidFill>
              </a:defRPr>
            </a:pPr>
            <a:r>
              <a:rPr dirty="0" smtClean="0"/>
              <a:t>METHODOLOGY</a:t>
            </a:r>
          </a:p>
          <a:p>
            <a:pPr lvl="0" algn="just" defTabSz="1829541">
              <a:spcBef>
                <a:spcPts val="600"/>
              </a:spcBef>
              <a:defRPr sz="3000"/>
            </a:pPr>
            <a:r>
              <a:rPr lang="en-US" sz="3400" dirty="0" smtClean="0"/>
              <a:t>Each experiment has a specification encoded in JSON format which specifies a unique ID along with various sections in the experiment and </a:t>
            </a:r>
            <a:r>
              <a:rPr lang="en-US" sz="3400" dirty="0" smtClean="0"/>
              <a:t>a simulation</a:t>
            </a:r>
            <a:r>
              <a:rPr lang="en-US" sz="3400" dirty="0" smtClean="0"/>
              <a:t>. This specification is passed to the </a:t>
            </a:r>
            <a:r>
              <a:rPr lang="en-US" sz="3400" b="1" dirty="0" smtClean="0"/>
              <a:t>translators</a:t>
            </a:r>
            <a:r>
              <a:rPr lang="en-US" sz="3400" dirty="0" smtClean="0"/>
              <a:t>.</a:t>
            </a:r>
          </a:p>
          <a:p>
            <a:pPr lvl="0" algn="just" defTabSz="1829541">
              <a:spcBef>
                <a:spcPts val="600"/>
              </a:spcBef>
              <a:defRPr sz="3000"/>
            </a:pPr>
            <a:endParaRPr lang="en-US" sz="3400" dirty="0" smtClean="0"/>
          </a:p>
          <a:p>
            <a:pPr lvl="0" algn="just" defTabSz="1829541">
              <a:spcBef>
                <a:spcPts val="600"/>
              </a:spcBef>
              <a:defRPr sz="3000"/>
            </a:pPr>
            <a:r>
              <a:rPr lang="en-US" sz="3400" b="1" dirty="0" smtClean="0"/>
              <a:t>Translators</a:t>
            </a:r>
            <a:r>
              <a:rPr lang="en-US" sz="3400" dirty="0" smtClean="0"/>
              <a:t> is a micro-service which takes in the specification of an experiment as an input and creates a Github repository. When the author of the experiment pushes changes to this repository, a hook notifies the </a:t>
            </a:r>
            <a:r>
              <a:rPr lang="en-US" sz="3400" b="1" dirty="0" smtClean="0"/>
              <a:t>resource </a:t>
            </a:r>
            <a:r>
              <a:rPr lang="en-US" sz="3400" b="1" dirty="0" smtClean="0"/>
              <a:t>generator</a:t>
            </a:r>
            <a:r>
              <a:rPr lang="en-US" sz="3400" dirty="0" smtClean="0"/>
              <a:t>. This service also creates an </a:t>
            </a:r>
            <a:r>
              <a:rPr lang="en-US" sz="3400" i="1" dirty="0" err="1" smtClean="0"/>
              <a:t>experiment.html</a:t>
            </a:r>
            <a:r>
              <a:rPr lang="en-US" sz="3400" i="1" dirty="0" smtClean="0"/>
              <a:t> </a:t>
            </a:r>
            <a:r>
              <a:rPr lang="en-US" sz="3400" dirty="0" smtClean="0"/>
              <a:t>that runs from any browser. This is achieved by inserting appropriate hooks to fetch the content from the content server.</a:t>
            </a:r>
            <a:endParaRPr lang="en-US" sz="3400" i="1" dirty="0" smtClean="0"/>
          </a:p>
          <a:p>
            <a:pPr lvl="0" algn="just" defTabSz="1829541">
              <a:spcBef>
                <a:spcPts val="600"/>
              </a:spcBef>
              <a:defRPr sz="3000"/>
            </a:pPr>
            <a:endParaRPr lang="en-US" sz="3400" dirty="0" smtClean="0"/>
          </a:p>
          <a:p>
            <a:pPr algn="just"/>
            <a:r>
              <a:rPr lang="en-US" sz="3400" b="1" dirty="0" smtClean="0"/>
              <a:t>Resource Generator </a:t>
            </a:r>
            <a:r>
              <a:rPr lang="en-US" sz="3400" dirty="0" smtClean="0"/>
              <a:t>is another micro service</a:t>
            </a:r>
            <a:r>
              <a:rPr lang="en-US" sz="3400" b="1" dirty="0" smtClean="0"/>
              <a:t> </a:t>
            </a:r>
            <a:r>
              <a:rPr lang="en-US" sz="3400" dirty="0" smtClean="0"/>
              <a:t>which first clones the repository, builds it using </a:t>
            </a:r>
            <a:r>
              <a:rPr lang="en-US" sz="3400" i="1" dirty="0" smtClean="0"/>
              <a:t>literate-tools</a:t>
            </a:r>
            <a:r>
              <a:rPr lang="en-US" sz="3400" dirty="0" smtClean="0"/>
              <a:t> to create resources and pushes them to content server. This micro-service takes </a:t>
            </a:r>
            <a:r>
              <a:rPr lang="en-US" sz="3400" dirty="0"/>
              <a:t>markup files </a:t>
            </a:r>
            <a:r>
              <a:rPr lang="en-US" sz="3400" dirty="0" smtClean="0"/>
              <a:t>from </a:t>
            </a:r>
            <a:r>
              <a:rPr lang="en-US" sz="3400" dirty="0"/>
              <a:t>the experiment </a:t>
            </a:r>
            <a:r>
              <a:rPr lang="en-US" sz="3400" dirty="0" smtClean="0"/>
              <a:t>repository in Github </a:t>
            </a:r>
            <a:r>
              <a:rPr lang="en-US" sz="3400" dirty="0"/>
              <a:t>and builds them to create resources, i.e., HTML </a:t>
            </a:r>
            <a:r>
              <a:rPr lang="en-US" sz="3400" dirty="0" smtClean="0"/>
              <a:t>files which can be directly understood by the </a:t>
            </a:r>
            <a:r>
              <a:rPr lang="en-US" sz="3400" dirty="0" smtClean="0"/>
              <a:t>browser.</a:t>
            </a:r>
            <a:endParaRPr lang="en-US" sz="3400" dirty="0" smtClean="0"/>
          </a:p>
          <a:p>
            <a:pPr algn="just"/>
            <a:endParaRPr lang="en-US" sz="3400" dirty="0" smtClean="0"/>
          </a:p>
          <a:p>
            <a:pPr algn="just"/>
            <a:r>
              <a:rPr lang="en-US" sz="3400" b="1" dirty="0" smtClean="0"/>
              <a:t>Content Server </a:t>
            </a:r>
            <a:r>
              <a:rPr lang="en-US" sz="3400" dirty="0" smtClean="0"/>
              <a:t>is the micro-service which </a:t>
            </a:r>
            <a:r>
              <a:rPr lang="en-US" sz="3400" dirty="0"/>
              <a:t>holds </a:t>
            </a:r>
            <a:r>
              <a:rPr lang="en-US" sz="3400" dirty="0" smtClean="0"/>
              <a:t>all the resources of an experiment and hosts them on the web so that the </a:t>
            </a:r>
            <a:r>
              <a:rPr lang="en-US" sz="3400" i="1" dirty="0" err="1" smtClean="0"/>
              <a:t>experiment.html</a:t>
            </a:r>
            <a:r>
              <a:rPr lang="en-US" sz="3400" i="1" dirty="0" smtClean="0"/>
              <a:t> </a:t>
            </a:r>
            <a:r>
              <a:rPr lang="en-US" sz="3400" dirty="0" smtClean="0"/>
              <a:t>can </a:t>
            </a:r>
            <a:r>
              <a:rPr lang="en-US" sz="3400" dirty="0" smtClean="0"/>
              <a:t>access them using </a:t>
            </a:r>
            <a:r>
              <a:rPr lang="en-US" sz="3400" dirty="0" smtClean="0"/>
              <a:t>unique URL for each resource.</a:t>
            </a:r>
            <a:endParaRPr lang="en-US" sz="3400" dirty="0" smtClean="0"/>
          </a:p>
          <a:p>
            <a:pPr algn="just"/>
            <a:endParaRPr lang="en-US" sz="3400" dirty="0"/>
          </a:p>
          <a:p>
            <a:pPr algn="just"/>
            <a:r>
              <a:rPr lang="en-US" sz="3400" b="1" dirty="0" smtClean="0"/>
              <a:t>Lab Data Service</a:t>
            </a:r>
            <a:r>
              <a:rPr lang="en-US" sz="3400" dirty="0" smtClean="0"/>
              <a:t> provides the mapping between the Experiments and its resources. This assigns a unique resource ID to each resource.</a:t>
            </a:r>
            <a:endParaRPr lang="en-US" sz="3400" b="1" dirty="0"/>
          </a:p>
        </p:txBody>
      </p:sp>
      <p:sp>
        <p:nvSpPr>
          <p:cNvPr id="123" name="TextBox 24"/>
          <p:cNvSpPr txBox="1"/>
          <p:nvPr/>
        </p:nvSpPr>
        <p:spPr>
          <a:xfrm>
            <a:off x="29325155" y="25951915"/>
            <a:ext cx="11587130" cy="723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76" tIns="91476" rIns="91476" bIns="91476">
            <a:spAutoFit/>
          </a:bodyPr>
          <a:lstStyle>
            <a:lvl1pPr>
              <a:defRPr sz="3500">
                <a:solidFill>
                  <a:srgbClr val="808080"/>
                </a:solidFill>
              </a:defRPr>
            </a:lvl1pPr>
          </a:lstStyle>
          <a:p>
            <a:r>
              <a:rPr dirty="0"/>
              <a:t>Developers name: </a:t>
            </a:r>
            <a:r>
              <a:rPr dirty="0" smtClean="0"/>
              <a:t>S</a:t>
            </a:r>
            <a:r>
              <a:rPr lang="en-US" dirty="0" smtClean="0"/>
              <a:t>ounak Pradhan, Aditya Todi</a:t>
            </a:r>
            <a:endParaRPr dirty="0"/>
          </a:p>
        </p:txBody>
      </p:sp>
      <p:pic>
        <p:nvPicPr>
          <p:cNvPr id="124" name="Picture 26" descr="Picture 2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750248" y="24740883"/>
            <a:ext cx="4422442" cy="2955651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AIM…"/>
          <p:cNvSpPr txBox="1"/>
          <p:nvPr/>
        </p:nvSpPr>
        <p:spPr>
          <a:xfrm>
            <a:off x="1190531" y="3573260"/>
            <a:ext cx="8580445" cy="7325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5700" b="1">
                <a:solidFill>
                  <a:srgbClr val="2F99CD"/>
                </a:solidFill>
              </a:defRPr>
            </a:pPr>
            <a:r>
              <a:rPr dirty="0" smtClean="0"/>
              <a:t>AIM</a:t>
            </a:r>
          </a:p>
          <a:p>
            <a:pPr algn="just" defTabSz="1829541">
              <a:spcBef>
                <a:spcPts val="600"/>
              </a:spcBef>
              <a:defRPr sz="3000"/>
            </a:pPr>
            <a:r>
              <a:rPr lang="en-US" sz="3400" dirty="0" smtClean="0"/>
              <a:t>The aim is to build a platform for creating, authoring and hosting experiments. Though </a:t>
            </a:r>
            <a:r>
              <a:rPr lang="en-US" sz="3400" dirty="0"/>
              <a:t>Virtual Labs is happy to leverage the features of LMS - single-sign-on, persistence, uniform UI, the </a:t>
            </a:r>
            <a:r>
              <a:rPr lang="en-US" sz="3400" dirty="0" smtClean="0"/>
              <a:t>CMS (Content Management System) </a:t>
            </a:r>
            <a:r>
              <a:rPr lang="en-US" sz="3400" dirty="0"/>
              <a:t>becomes a bottleneck since content editing is done through Open </a:t>
            </a:r>
            <a:r>
              <a:rPr lang="en-US" sz="3400" dirty="0" err="1"/>
              <a:t>Edx</a:t>
            </a:r>
            <a:r>
              <a:rPr lang="en-US" sz="3400" dirty="0"/>
              <a:t> studio. The </a:t>
            </a:r>
            <a:r>
              <a:rPr lang="en-US" sz="3400" dirty="0" smtClean="0"/>
              <a:t>tethering of </a:t>
            </a:r>
            <a:r>
              <a:rPr lang="en-US" sz="3400" dirty="0"/>
              <a:t>content editing through the </a:t>
            </a:r>
            <a:r>
              <a:rPr lang="en-US" sz="3400" dirty="0" smtClean="0"/>
              <a:t>studio with the hosting </a:t>
            </a:r>
            <a:r>
              <a:rPr lang="en-US" sz="3400" dirty="0"/>
              <a:t>undermines the freedom of using different editors and formats that are more flexible to generate content - read as html - that a browser can interpret</a:t>
            </a:r>
            <a:r>
              <a:rPr lang="en-US" sz="3400" dirty="0" smtClean="0"/>
              <a:t>.</a:t>
            </a:r>
            <a:endParaRPr lang="en-US" sz="3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5710" y="4315915"/>
            <a:ext cx="19912290" cy="2128240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Custom Design">
  <a:themeElements>
    <a:clrScheme name="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Custom Desig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Custom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17446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17446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Custom Desig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Custom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17446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17446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</TotalTime>
  <Words>325</Words>
  <Application>Microsoft Macintosh PowerPoint</Application>
  <PresentationFormat>Custom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Custom Design</vt:lpstr>
      <vt:lpstr>Experiment as a Service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 as a Service</dc:title>
  <cp:lastModifiedBy>Akshay Singhal</cp:lastModifiedBy>
  <cp:revision>29</cp:revision>
  <dcterms:modified xsi:type="dcterms:W3CDTF">2017-07-19T09:48:40Z</dcterms:modified>
</cp:coreProperties>
</file>